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5" r:id="rId3"/>
    <p:sldId id="281" r:id="rId4"/>
    <p:sldId id="282" r:id="rId5"/>
    <p:sldId id="294" r:id="rId6"/>
    <p:sldId id="289" r:id="rId7"/>
    <p:sldId id="284" r:id="rId8"/>
    <p:sldId id="295" r:id="rId9"/>
    <p:sldId id="283" r:id="rId10"/>
    <p:sldId id="286" r:id="rId11"/>
    <p:sldId id="296" r:id="rId12"/>
    <p:sldId id="292" r:id="rId13"/>
    <p:sldId id="288" r:id="rId14"/>
    <p:sldId id="297" r:id="rId15"/>
    <p:sldId id="290" r:id="rId16"/>
    <p:sldId id="293" r:id="rId17"/>
    <p:sldId id="291" r:id="rId18"/>
    <p:sldId id="261" r:id="rId19"/>
  </p:sldIdLst>
  <p:sldSz cx="9144000" cy="6858000" type="screen4x3"/>
  <p:notesSz cx="6797675" cy="99282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68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6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8BA0-587D-1041-ABF8-2BEAA264B175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127-0009-084E-8A60-B83812BB14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8BA0-587D-1041-ABF8-2BEAA264B175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127-0009-084E-8A60-B83812BB14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84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8BA0-587D-1041-ABF8-2BEAA264B175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127-0009-084E-8A60-B83812BB14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28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8BA0-587D-1041-ABF8-2BEAA264B175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127-0009-084E-8A60-B83812BB14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1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8BA0-587D-1041-ABF8-2BEAA264B175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127-0009-084E-8A60-B83812BB14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5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8BA0-587D-1041-ABF8-2BEAA264B175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127-0009-084E-8A60-B83812BB14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29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8BA0-587D-1041-ABF8-2BEAA264B175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127-0009-084E-8A60-B83812BB14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21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8BA0-587D-1041-ABF8-2BEAA264B175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127-0009-084E-8A60-B83812BB14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6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8BA0-587D-1041-ABF8-2BEAA264B175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127-0009-084E-8A60-B83812BB14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7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8BA0-587D-1041-ABF8-2BEAA264B175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127-0009-084E-8A60-B83812BB14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55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8BA0-587D-1041-ABF8-2BEAA264B175}" type="datetimeFigureOut">
              <a:rPr lang="fr-FR" smtClean="0"/>
              <a:pPr/>
              <a:t>28/04/2014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F127-0009-084E-8A60-B83812BB14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1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602734"/>
            <a:ext cx="8229600" cy="643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Cliquez et modifiez le titre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645059"/>
            <a:ext cx="8229600" cy="356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  <a:endParaRPr lang="en-GB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Tuesday September 4</a:t>
            </a:r>
            <a:r>
              <a:rPr lang="en-GB" baseline="30000" dirty="0" smtClean="0"/>
              <a:t>th</a:t>
            </a:r>
            <a:r>
              <a:rPr lang="en-GB" dirty="0" smtClean="0"/>
              <a:t> 2012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POERUP partner meeting 2, Granada, Spain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9F127-0009-084E-8A60-B83812BB14A1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Image 6" descr="poerup_hea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2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oerup.referata.com/wiki/" TargetMode="External"/><Relationship Id="rId2" Type="http://schemas.openxmlformats.org/officeDocument/2006/relationships/hyperlink" Target="http://poerup.info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ick.Jeans@sero.co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oerup.inf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03918"/>
            <a:ext cx="7772400" cy="1660720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ALISON: Advanced </a:t>
            </a:r>
            <a:r>
              <a:rPr lang="en-GB" sz="4400" b="1" dirty="0"/>
              <a:t>Learning  Interactive Systems Online</a:t>
            </a:r>
            <a:endParaRPr lang="fr-FR" sz="4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728621"/>
            <a:ext cx="6400800" cy="2308195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Nick Jeans and </a:t>
            </a:r>
            <a:r>
              <a:rPr lang="en-GB" sz="2400" dirty="0">
                <a:solidFill>
                  <a:srgbClr val="0070C0"/>
                </a:solidFill>
              </a:rPr>
              <a:t>Bieke Schreurs</a:t>
            </a:r>
            <a:endParaRPr lang="en-GB" sz="2400" dirty="0" smtClean="0">
              <a:solidFill>
                <a:srgbClr val="0070C0"/>
              </a:solidFill>
            </a:endParaRPr>
          </a:p>
          <a:p>
            <a:r>
              <a:rPr lang="en-GB" sz="2400" dirty="0" smtClean="0">
                <a:solidFill>
                  <a:srgbClr val="0070C0"/>
                </a:solidFill>
              </a:rPr>
              <a:t>POERUP team</a:t>
            </a:r>
          </a:p>
          <a:p>
            <a:endParaRPr lang="en-GB" sz="2400" dirty="0" smtClean="0"/>
          </a:p>
          <a:p>
            <a:r>
              <a:rPr lang="en-GB" sz="2400" dirty="0" smtClean="0">
                <a:solidFill>
                  <a:schemeClr val="tx1"/>
                </a:solidFill>
              </a:rPr>
              <a:t>OER 14, 28 April 2014</a:t>
            </a:r>
            <a:r>
              <a:rPr lang="en-GB" sz="2400" smtClean="0">
                <a:solidFill>
                  <a:schemeClr val="tx1"/>
                </a:solidFill>
              </a:rPr>
              <a:t>, Newcastle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Image 3" descr="poerup_h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Slow start 2007 in Galway, Ireland. Staff of 3</a:t>
            </a:r>
          </a:p>
          <a:p>
            <a:r>
              <a:rPr lang="en-GB" dirty="0"/>
              <a:t>Breakthrough year 2010: British Council, Microsoft + Irish Health and Safety Authority</a:t>
            </a:r>
          </a:p>
          <a:p>
            <a:r>
              <a:rPr lang="en-GB" dirty="0" smtClean="0"/>
              <a:t>ALISON helped </a:t>
            </a:r>
            <a:r>
              <a:rPr lang="en-GB" dirty="0"/>
              <a:t>Health and Safety </a:t>
            </a:r>
            <a:r>
              <a:rPr lang="en-GB" dirty="0" smtClean="0"/>
              <a:t>Authority develop online materials. </a:t>
            </a:r>
            <a:endParaRPr lang="en-GB" dirty="0"/>
          </a:p>
          <a:p>
            <a:r>
              <a:rPr lang="en-GB" dirty="0" smtClean="0"/>
              <a:t>No longer develops materials </a:t>
            </a:r>
          </a:p>
          <a:p>
            <a:r>
              <a:rPr lang="en-GB" dirty="0"/>
              <a:t>Staff now 30+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79" y="1587578"/>
            <a:ext cx="28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simple way to broadcast ready-made materials, using Moodle </a:t>
            </a:r>
            <a:r>
              <a:rPr lang="en-GB" dirty="0" smtClean="0"/>
              <a:t>platform</a:t>
            </a:r>
            <a:endParaRPr lang="en-GB" dirty="0"/>
          </a:p>
          <a:p>
            <a:r>
              <a:rPr lang="en-GB" dirty="0" smtClean="0"/>
              <a:t>Other </a:t>
            </a:r>
            <a:r>
              <a:rPr lang="en-GB" dirty="0"/>
              <a:t>publishers earn </a:t>
            </a:r>
            <a:r>
              <a:rPr lang="en-GB" dirty="0" smtClean="0"/>
              <a:t>split </a:t>
            </a:r>
            <a:r>
              <a:rPr lang="en-GB" dirty="0"/>
              <a:t>on </a:t>
            </a:r>
            <a:r>
              <a:rPr lang="en-GB" dirty="0" smtClean="0"/>
              <a:t>revenue </a:t>
            </a:r>
            <a:r>
              <a:rPr lang="en-GB" dirty="0"/>
              <a:t>generated through </a:t>
            </a:r>
            <a:r>
              <a:rPr lang="en-GB" dirty="0" smtClean="0"/>
              <a:t>display </a:t>
            </a:r>
            <a:r>
              <a:rPr lang="en-GB" dirty="0"/>
              <a:t>of </a:t>
            </a:r>
            <a:r>
              <a:rPr lang="en-GB" dirty="0" smtClean="0"/>
              <a:t>content</a:t>
            </a:r>
            <a:endParaRPr lang="en-GB" dirty="0"/>
          </a:p>
          <a:p>
            <a:r>
              <a:rPr lang="en-GB" dirty="0"/>
              <a:t>As more learners click on ads, fewer adverts needed, less </a:t>
            </a:r>
            <a:r>
              <a:rPr lang="en-GB" dirty="0" smtClean="0"/>
              <a:t>intrusive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79" y="1587578"/>
            <a:ext cx="28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9" r="394"/>
          <a:stretch/>
        </p:blipFill>
        <p:spPr>
          <a:xfrm>
            <a:off x="0" y="1395663"/>
            <a:ext cx="9107905" cy="460383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9152" y="2645059"/>
            <a:ext cx="8229600" cy="412872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1"/>
          <a:stretch/>
        </p:blipFill>
        <p:spPr>
          <a:xfrm>
            <a:off x="11797" y="1395663"/>
            <a:ext cx="9120406" cy="537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Needed expert </a:t>
            </a:r>
            <a:r>
              <a:rPr lang="en-GB" dirty="0"/>
              <a:t>Moodle technician (Amr </a:t>
            </a:r>
            <a:r>
              <a:rPr lang="en-GB" dirty="0" err="1"/>
              <a:t>Hourani</a:t>
            </a:r>
            <a:r>
              <a:rPr lang="en-GB" dirty="0"/>
              <a:t>) </a:t>
            </a:r>
            <a:r>
              <a:rPr lang="en-GB" dirty="0" smtClean="0"/>
              <a:t>+ drive / self-belief of manager </a:t>
            </a:r>
            <a:r>
              <a:rPr lang="en-GB" dirty="0"/>
              <a:t>(Mike </a:t>
            </a:r>
            <a:r>
              <a:rPr lang="en-GB" dirty="0" err="1"/>
              <a:t>Feerick</a:t>
            </a:r>
            <a:r>
              <a:rPr lang="en-GB" dirty="0" smtClean="0"/>
              <a:t>): </a:t>
            </a:r>
            <a:r>
              <a:rPr lang="en-GB" dirty="0"/>
              <a:t>kept staff costs to </a:t>
            </a:r>
            <a:r>
              <a:rPr lang="en-GB" dirty="0" smtClean="0"/>
              <a:t>minimum </a:t>
            </a:r>
            <a:r>
              <a:rPr lang="en-GB" dirty="0"/>
              <a:t>when times were </a:t>
            </a:r>
            <a:r>
              <a:rPr lang="en-GB" dirty="0" smtClean="0"/>
              <a:t>hard</a:t>
            </a:r>
          </a:p>
          <a:p>
            <a:r>
              <a:rPr lang="en-GB" dirty="0"/>
              <a:t>ALISON may squeeze out other </a:t>
            </a:r>
            <a:r>
              <a:rPr lang="en-GB" dirty="0" smtClean="0"/>
              <a:t>providers?</a:t>
            </a:r>
          </a:p>
          <a:p>
            <a:r>
              <a:rPr lang="en-GB" dirty="0"/>
              <a:t>B</a:t>
            </a:r>
            <a:r>
              <a:rPr lang="en-GB" dirty="0" smtClean="0"/>
              <a:t>ecome default </a:t>
            </a:r>
            <a:r>
              <a:rPr lang="en-GB" dirty="0"/>
              <a:t>provider of vocational education, </a:t>
            </a:r>
            <a:r>
              <a:rPr lang="en-GB" dirty="0" smtClean="0"/>
              <a:t>like Amazon for shopping?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79" y="1587578"/>
            <a:ext cx="28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734"/>
            <a:ext cx="8341749" cy="4978822"/>
          </a:xfrm>
        </p:spPr>
      </p:pic>
    </p:spTree>
    <p:extLst>
      <p:ext uri="{BB962C8B-B14F-4D97-AF65-F5344CB8AC3E}">
        <p14:creationId xmlns:p14="http://schemas.microsoft.com/office/powerpoint/2010/main" val="24187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model </a:t>
            </a:r>
            <a:r>
              <a:rPr lang="en-GB" dirty="0" smtClean="0"/>
              <a:t>can be replicated</a:t>
            </a:r>
          </a:p>
          <a:p>
            <a:r>
              <a:rPr lang="en-GB" dirty="0" smtClean="0"/>
              <a:t>Some aspects could </a:t>
            </a:r>
            <a:r>
              <a:rPr lang="en-GB" dirty="0"/>
              <a:t>be </a:t>
            </a:r>
            <a:r>
              <a:rPr lang="en-GB" dirty="0" smtClean="0"/>
              <a:t>improved</a:t>
            </a:r>
          </a:p>
          <a:p>
            <a:r>
              <a:rPr lang="en-GB" dirty="0" smtClean="0"/>
              <a:t>Could use learner feedback to </a:t>
            </a:r>
            <a:r>
              <a:rPr lang="en-GB" dirty="0"/>
              <a:t>improve materials </a:t>
            </a:r>
            <a:r>
              <a:rPr lang="en-GB" dirty="0" smtClean="0"/>
              <a:t>+ correct errors</a:t>
            </a:r>
          </a:p>
          <a:p>
            <a:r>
              <a:rPr lang="en-GB" dirty="0"/>
              <a:t>J</a:t>
            </a:r>
            <a:r>
              <a:rPr lang="en-GB" dirty="0" smtClean="0"/>
              <a:t>ust passive platform for content</a:t>
            </a:r>
          </a:p>
          <a:p>
            <a:r>
              <a:rPr lang="en-GB" dirty="0" smtClean="0"/>
              <a:t>Allow / facilitate repurposing?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79" y="1587578"/>
            <a:ext cx="28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1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‘Correct</a:t>
            </a:r>
            <a:r>
              <a:rPr lang="en-GB" dirty="0"/>
              <a:t>' answer for question </a:t>
            </a:r>
            <a:r>
              <a:rPr lang="en-GB" dirty="0" smtClean="0"/>
              <a:t>2: </a:t>
            </a:r>
            <a:r>
              <a:rPr lang="en-GB" dirty="0"/>
              <a:t>'a </a:t>
            </a:r>
            <a:r>
              <a:rPr lang="en-GB" dirty="0" smtClean="0"/>
              <a:t>socks‘, not </a:t>
            </a:r>
            <a:r>
              <a:rPr lang="en-GB" dirty="0"/>
              <a:t>'a sock</a:t>
            </a:r>
            <a:r>
              <a:rPr lang="en-GB" dirty="0" smtClean="0"/>
              <a:t>'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 r="38597"/>
          <a:stretch/>
        </p:blipFill>
        <p:spPr>
          <a:xfrm>
            <a:off x="457201" y="2009274"/>
            <a:ext cx="8037094" cy="470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(Ex FE / Adult Ed teacher)</a:t>
            </a:r>
          </a:p>
          <a:p>
            <a:r>
              <a:rPr lang="en-GB" dirty="0" smtClean="0"/>
              <a:t>Use for self-directed learning between lessons, maintains learner progress</a:t>
            </a:r>
          </a:p>
          <a:p>
            <a:r>
              <a:rPr lang="en-GB" dirty="0" smtClean="0"/>
              <a:t>Lesson less for teaching, more for encouragement + guidance to appropriate materials (</a:t>
            </a:r>
            <a:r>
              <a:rPr lang="en-GB" dirty="0" err="1"/>
              <a:t>Sugata</a:t>
            </a:r>
            <a:r>
              <a:rPr lang="en-GB" dirty="0"/>
              <a:t> </a:t>
            </a:r>
            <a:r>
              <a:rPr lang="en-GB" dirty="0" err="1"/>
              <a:t>Mitra</a:t>
            </a:r>
            <a:r>
              <a:rPr lang="en-GB" dirty="0"/>
              <a:t>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79" y="1587578"/>
            <a:ext cx="28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81" y="1322342"/>
            <a:ext cx="7772400" cy="808084"/>
          </a:xfrm>
        </p:spPr>
        <p:txBody>
          <a:bodyPr/>
          <a:lstStyle/>
          <a:p>
            <a:r>
              <a:rPr lang="en-US" dirty="0" smtClean="0"/>
              <a:t>Further information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67666" y="2254714"/>
            <a:ext cx="7368467" cy="147757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POERUP website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http://poerup.info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GB" sz="2800" b="1" dirty="0" smtClean="0">
                <a:solidFill>
                  <a:schemeClr val="tx1"/>
                </a:solidFill>
              </a:rPr>
              <a:t>POERUP wiki</a:t>
            </a:r>
            <a:r>
              <a:rPr lang="en-GB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hlinkClick r:id="rId3"/>
              </a:rPr>
              <a:t>http://poerup.referata.com/wiki/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35981" y="3889468"/>
            <a:ext cx="7772400" cy="808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037946" y="4697552"/>
            <a:ext cx="7298187" cy="11617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tx1"/>
                </a:solidFill>
                <a:hlinkClick r:id="rId4"/>
              </a:rPr>
              <a:t>Nick.Jeans@sero.co.uk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case study for EU-funded programme, ‘POERUP’ – Policies for OER Uptake (</a:t>
            </a:r>
            <a:r>
              <a:rPr lang="en-GB" dirty="0">
                <a:hlinkClick r:id="rId2"/>
              </a:rPr>
              <a:t>http://www.poerup.info/</a:t>
            </a:r>
            <a:r>
              <a:rPr lang="en-GB" dirty="0"/>
              <a:t>) </a:t>
            </a:r>
            <a:endParaRPr lang="en-GB" dirty="0" smtClean="0"/>
          </a:p>
          <a:p>
            <a:r>
              <a:rPr lang="en-GB" dirty="0"/>
              <a:t>Partners in several EU countries  researching initiatives across all sectors in all </a:t>
            </a:r>
            <a:r>
              <a:rPr lang="en-GB" dirty="0" smtClean="0"/>
              <a:t>countries</a:t>
            </a:r>
          </a:p>
          <a:p>
            <a:r>
              <a:rPr lang="en-GB" dirty="0"/>
              <a:t>Aim to understand how governments can stimulate uptake of OER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79" y="1905039"/>
            <a:ext cx="28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‘Advance </a:t>
            </a:r>
            <a:r>
              <a:rPr lang="en-GB" dirty="0"/>
              <a:t>Learning Interactive Systems </a:t>
            </a:r>
            <a:r>
              <a:rPr lang="en-GB" dirty="0" smtClean="0"/>
              <a:t>Online’</a:t>
            </a:r>
          </a:p>
          <a:p>
            <a:r>
              <a:rPr lang="en-GB" dirty="0" smtClean="0"/>
              <a:t>Resources </a:t>
            </a:r>
            <a:r>
              <a:rPr lang="en-GB" dirty="0"/>
              <a:t>not open in </a:t>
            </a:r>
            <a:r>
              <a:rPr lang="en-GB" dirty="0" smtClean="0"/>
              <a:t>sense </a:t>
            </a:r>
            <a:r>
              <a:rPr lang="en-GB" dirty="0"/>
              <a:t>of being copyright-free and easy to </a:t>
            </a:r>
            <a:r>
              <a:rPr lang="en-GB" dirty="0" smtClean="0"/>
              <a:t>re-purpose</a:t>
            </a:r>
          </a:p>
          <a:p>
            <a:r>
              <a:rPr lang="en-GB" dirty="0" smtClean="0"/>
              <a:t>But as defined by UNESCO (2002): </a:t>
            </a:r>
            <a:r>
              <a:rPr lang="en-GB" dirty="0"/>
              <a:t>“digitized materials offered </a:t>
            </a:r>
            <a:r>
              <a:rPr lang="en-GB" dirty="0" smtClean="0"/>
              <a:t>freely…for </a:t>
            </a:r>
            <a:r>
              <a:rPr lang="en-GB" dirty="0"/>
              <a:t>educators, students and </a:t>
            </a:r>
            <a:r>
              <a:rPr lang="en-GB" dirty="0" smtClean="0"/>
              <a:t>self-learners </a:t>
            </a:r>
            <a:r>
              <a:rPr lang="en-GB" dirty="0"/>
              <a:t>to use </a:t>
            </a:r>
            <a:r>
              <a:rPr lang="en-GB" dirty="0" smtClean="0"/>
              <a:t>for </a:t>
            </a:r>
            <a:r>
              <a:rPr lang="en-GB" dirty="0"/>
              <a:t>teaching, learning and research</a:t>
            </a:r>
            <a:r>
              <a:rPr lang="en-GB" dirty="0" smtClean="0"/>
              <a:t>”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79" y="1587578"/>
            <a:ext cx="28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significant international player </a:t>
            </a:r>
            <a:r>
              <a:rPr lang="en-GB" dirty="0"/>
              <a:t>in </a:t>
            </a:r>
            <a:r>
              <a:rPr lang="en-GB" dirty="0" smtClean="0"/>
              <a:t>provision </a:t>
            </a:r>
            <a:r>
              <a:rPr lang="en-GB" dirty="0"/>
              <a:t>of free online courses for Further and Adult </a:t>
            </a:r>
            <a:r>
              <a:rPr lang="en-GB" dirty="0" smtClean="0"/>
              <a:t>Education </a:t>
            </a:r>
            <a:r>
              <a:rPr lang="en-GB" smtClean="0"/>
              <a:t>(where OER </a:t>
            </a:r>
            <a:r>
              <a:rPr lang="en-GB" dirty="0" smtClean="0"/>
              <a:t>less available than in HE)</a:t>
            </a:r>
            <a:endParaRPr lang="en-GB" dirty="0" smtClean="0"/>
          </a:p>
          <a:p>
            <a:r>
              <a:rPr lang="en-GB" dirty="0" smtClean="0"/>
              <a:t>3m </a:t>
            </a:r>
            <a:r>
              <a:rPr lang="en-GB" dirty="0"/>
              <a:t>students </a:t>
            </a:r>
            <a:r>
              <a:rPr lang="en-GB" dirty="0" smtClean="0"/>
              <a:t>on 600 </a:t>
            </a:r>
            <a:r>
              <a:rPr lang="en-GB" dirty="0"/>
              <a:t>free online </a:t>
            </a:r>
            <a:r>
              <a:rPr lang="en-GB" dirty="0" smtClean="0"/>
              <a:t>courses</a:t>
            </a:r>
          </a:p>
          <a:p>
            <a:r>
              <a:rPr lang="en-GB" dirty="0" smtClean="0"/>
              <a:t>350,000 completers</a:t>
            </a:r>
          </a:p>
          <a:p>
            <a:r>
              <a:rPr lang="en-GB" dirty="0" smtClean="0"/>
              <a:t>200,000 more each month</a:t>
            </a:r>
          </a:p>
          <a:p>
            <a:r>
              <a:rPr lang="en-GB" dirty="0" smtClean="0"/>
              <a:t>founder </a:t>
            </a:r>
            <a:r>
              <a:rPr lang="en-GB" dirty="0"/>
              <a:t>Mike </a:t>
            </a:r>
            <a:r>
              <a:rPr lang="en-GB" dirty="0" err="1" smtClean="0"/>
              <a:t>Feerick</a:t>
            </a:r>
            <a:r>
              <a:rPr lang="en-GB" dirty="0" smtClean="0"/>
              <a:t>: expansion will accelerate</a:t>
            </a:r>
          </a:p>
          <a:p>
            <a:r>
              <a:rPr lang="en-GB" dirty="0" smtClean="0"/>
              <a:t>1 billion </a:t>
            </a:r>
            <a:r>
              <a:rPr lang="en-GB" dirty="0"/>
              <a:t>students </a:t>
            </a:r>
            <a:r>
              <a:rPr lang="en-GB" dirty="0" smtClean="0"/>
              <a:t>by 2020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79" y="1587578"/>
            <a:ext cx="28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7852"/>
            <a:ext cx="8229600" cy="778339"/>
          </a:xfrm>
        </p:spPr>
        <p:txBody>
          <a:bodyPr>
            <a:normAutofit fontScale="90000"/>
          </a:bodyPr>
          <a:lstStyle/>
          <a:p>
            <a:r>
              <a:rPr lang="en-GB" dirty="0"/>
              <a:t>Uses social media for </a:t>
            </a:r>
            <a:r>
              <a:rPr lang="en-GB" dirty="0" smtClean="0"/>
              <a:t>marketing</a:t>
            </a:r>
            <a:br>
              <a:rPr lang="en-GB" dirty="0" smtClean="0"/>
            </a:br>
            <a:r>
              <a:rPr lang="en-GB" i="0" dirty="0" smtClean="0"/>
              <a:t>10,000 </a:t>
            </a:r>
            <a:r>
              <a:rPr lang="en-GB" i="0" dirty="0"/>
              <a:t>have shared their stories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8" b="5941"/>
          <a:stretch/>
        </p:blipFill>
        <p:spPr>
          <a:xfrm>
            <a:off x="255233" y="2081463"/>
            <a:ext cx="8645566" cy="45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3474"/>
            <a:ext cx="8229600" cy="922718"/>
          </a:xfrm>
        </p:spPr>
        <p:txBody>
          <a:bodyPr>
            <a:noAutofit/>
          </a:bodyPr>
          <a:lstStyle/>
          <a:p>
            <a:r>
              <a:rPr lang="en-GB" sz="2400" dirty="0"/>
              <a:t>Global </a:t>
            </a:r>
            <a:r>
              <a:rPr lang="en-GB" sz="2400" dirty="0" smtClean="0"/>
              <a:t>reach</a:t>
            </a:r>
            <a:r>
              <a:rPr lang="en-GB" sz="2400" dirty="0"/>
              <a:t>, mainly </a:t>
            </a:r>
            <a:r>
              <a:rPr lang="en-GB" sz="2400" dirty="0" smtClean="0"/>
              <a:t>Anglophone </a:t>
            </a:r>
            <a:r>
              <a:rPr lang="en-GB" sz="2400" dirty="0"/>
              <a:t>countries - North America, India, Australasia, Middle East </a:t>
            </a:r>
            <a:r>
              <a:rPr lang="en-GB" sz="2400" dirty="0" smtClean="0"/>
              <a:t>+ </a:t>
            </a:r>
            <a:r>
              <a:rPr lang="en-GB" sz="2400" dirty="0"/>
              <a:t>Sub-Saharan Africa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6" t="19636" r="27277" b="27509"/>
          <a:stretch/>
        </p:blipFill>
        <p:spPr>
          <a:xfrm>
            <a:off x="565485" y="2105526"/>
            <a:ext cx="8121316" cy="4752474"/>
          </a:xfrm>
        </p:spPr>
      </p:pic>
    </p:spTree>
    <p:extLst>
      <p:ext uri="{BB962C8B-B14F-4D97-AF65-F5344CB8AC3E}">
        <p14:creationId xmlns:p14="http://schemas.microsoft.com/office/powerpoint/2010/main" val="42300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Awards </a:t>
            </a:r>
            <a:r>
              <a:rPr lang="en-GB" dirty="0"/>
              <a:t>at </a:t>
            </a:r>
            <a:r>
              <a:rPr lang="en-GB" dirty="0" smtClean="0"/>
              <a:t>World </a:t>
            </a:r>
            <a:r>
              <a:rPr lang="en-GB" dirty="0"/>
              <a:t>Innovation Summit for Education </a:t>
            </a:r>
            <a:r>
              <a:rPr lang="en-GB" dirty="0" smtClean="0"/>
              <a:t>Best Practice (Qatar 2013) + UNESCO </a:t>
            </a:r>
            <a:r>
              <a:rPr lang="en-GB" dirty="0"/>
              <a:t>Award for Innovation in ICT for </a:t>
            </a:r>
            <a:r>
              <a:rPr lang="en-GB" dirty="0" smtClean="0"/>
              <a:t>Education </a:t>
            </a:r>
          </a:p>
          <a:p>
            <a:r>
              <a:rPr lang="en-GB" dirty="0" smtClean="0"/>
              <a:t>FE </a:t>
            </a:r>
            <a:r>
              <a:rPr lang="en-GB" dirty="0"/>
              <a:t>equivalent to </a:t>
            </a:r>
            <a:r>
              <a:rPr lang="en-GB" dirty="0" smtClean="0"/>
              <a:t>much-heralded </a:t>
            </a:r>
            <a:r>
              <a:rPr lang="en-GB" dirty="0"/>
              <a:t>Khan Academy in </a:t>
            </a:r>
            <a:r>
              <a:rPr lang="en-GB" dirty="0" smtClean="0"/>
              <a:t>US (secondary schools)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79" y="1587578"/>
            <a:ext cx="28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Focus on employability skills: vocational, ESOL, Languages, Maths, Sciences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4372"/>
            <a:ext cx="8253664" cy="462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F</a:t>
            </a:r>
            <a:r>
              <a:rPr lang="en-GB" dirty="0" smtClean="0"/>
              <a:t>or-profit </a:t>
            </a:r>
            <a:r>
              <a:rPr lang="en-GB" dirty="0"/>
              <a:t>Social </a:t>
            </a:r>
            <a:r>
              <a:rPr lang="en-GB" dirty="0" smtClean="0"/>
              <a:t>Enterprise: uses advertising to pay </a:t>
            </a:r>
            <a:r>
              <a:rPr lang="en-GB" dirty="0"/>
              <a:t>for </a:t>
            </a:r>
            <a:r>
              <a:rPr lang="en-GB" dirty="0" smtClean="0"/>
              <a:t>provision</a:t>
            </a:r>
            <a:endParaRPr lang="en-GB" dirty="0"/>
          </a:p>
          <a:p>
            <a:r>
              <a:rPr lang="en-GB" dirty="0" smtClean="0"/>
              <a:t>Google’s </a:t>
            </a:r>
            <a:r>
              <a:rPr lang="en-GB" dirty="0"/>
              <a:t>pay-per-click </a:t>
            </a:r>
            <a:r>
              <a:rPr lang="en-GB" dirty="0" smtClean="0"/>
              <a:t>system: Google </a:t>
            </a:r>
            <a:r>
              <a:rPr lang="en-GB" dirty="0"/>
              <a:t>pays ALISON whenever </a:t>
            </a:r>
            <a:r>
              <a:rPr lang="en-GB" dirty="0" smtClean="0"/>
              <a:t>learner </a:t>
            </a:r>
            <a:r>
              <a:rPr lang="en-GB" dirty="0"/>
              <a:t>clicks on </a:t>
            </a:r>
            <a:r>
              <a:rPr lang="en-GB" dirty="0" smtClean="0"/>
              <a:t>advert</a:t>
            </a:r>
          </a:p>
          <a:p>
            <a:r>
              <a:rPr lang="en-GB" dirty="0"/>
              <a:t>additional premium </a:t>
            </a:r>
            <a:r>
              <a:rPr lang="en-GB" dirty="0" smtClean="0"/>
              <a:t>services:</a:t>
            </a:r>
          </a:p>
          <a:p>
            <a:r>
              <a:rPr lang="en-GB" dirty="0"/>
              <a:t>ALISON </a:t>
            </a:r>
            <a:r>
              <a:rPr lang="en-GB" dirty="0" smtClean="0"/>
              <a:t>Manager to manage </a:t>
            </a:r>
            <a:r>
              <a:rPr lang="en-GB" dirty="0"/>
              <a:t>learner </a:t>
            </a:r>
            <a:r>
              <a:rPr lang="en-GB" dirty="0" smtClean="0"/>
              <a:t>groups (max 50 students)</a:t>
            </a:r>
          </a:p>
          <a:p>
            <a:r>
              <a:rPr lang="en-GB" dirty="0" smtClean="0"/>
              <a:t>charge </a:t>
            </a:r>
            <a:r>
              <a:rPr lang="en-GB" dirty="0"/>
              <a:t>for paper </a:t>
            </a:r>
            <a:r>
              <a:rPr lang="en-GB" dirty="0" smtClean="0"/>
              <a:t>certificates/parchments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79" y="1587578"/>
            <a:ext cx="2869841" cy="6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5625</TotalTime>
  <Words>491</Words>
  <Application>Microsoft Office PowerPoint</Application>
  <PresentationFormat>On-screen Show (4:3)</PresentationFormat>
  <Paragraphs>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Thème Office</vt:lpstr>
      <vt:lpstr>ALISON: Advanced Learning  Interactive Systems Online</vt:lpstr>
      <vt:lpstr>PowerPoint Presentation</vt:lpstr>
      <vt:lpstr>PowerPoint Presentation</vt:lpstr>
      <vt:lpstr>PowerPoint Presentation</vt:lpstr>
      <vt:lpstr>Uses social media for marketing 10,000 have shared their stories </vt:lpstr>
      <vt:lpstr>Global reach, mainly Anglophone countries - North America, India, Australasia, Middle East + Sub-Saharan Africa</vt:lpstr>
      <vt:lpstr>PowerPoint Presentation</vt:lpstr>
      <vt:lpstr>Focus on employability skills: vocational, ESOL, Languages, Maths, Sciences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‘Correct' answer for question 2: 'a socks‘, not 'a sock'  </vt:lpstr>
      <vt:lpstr>PowerPoint Presentation</vt:lpstr>
      <vt:lpstr>Further information</vt:lpstr>
    </vt:vector>
  </TitlesOfParts>
  <Company>La Passerelle - Université de Bourgogne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POERUP</dc:title>
  <dc:creator>Deborah Arnold</dc:creator>
  <cp:lastModifiedBy>Nick Jeans</cp:lastModifiedBy>
  <cp:revision>233</cp:revision>
  <cp:lastPrinted>2013-03-07T14:44:48Z</cp:lastPrinted>
  <dcterms:created xsi:type="dcterms:W3CDTF">2012-09-04T15:52:50Z</dcterms:created>
  <dcterms:modified xsi:type="dcterms:W3CDTF">2014-04-28T11:01:46Z</dcterms:modified>
</cp:coreProperties>
</file>